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12"/>
  </p:notesMasterIdLst>
  <p:sldIdLst>
    <p:sldId id="296" r:id="rId2"/>
    <p:sldId id="290" r:id="rId3"/>
    <p:sldId id="260" r:id="rId4"/>
    <p:sldId id="292" r:id="rId5"/>
    <p:sldId id="295" r:id="rId6"/>
    <p:sldId id="283" r:id="rId7"/>
    <p:sldId id="276" r:id="rId8"/>
    <p:sldId id="294" r:id="rId9"/>
    <p:sldId id="293" r:id="rId10"/>
    <p:sldId id="2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B5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8078" autoAdjust="0"/>
  </p:normalViewPr>
  <p:slideViewPr>
    <p:cSldViewPr snapToGrid="0" snapToObjects="1" showGuides="1">
      <p:cViewPr varScale="1">
        <p:scale>
          <a:sx n="99" d="100"/>
          <a:sy n="99" d="100"/>
        </p:scale>
        <p:origin x="39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16F292-09CE-486A-9EBE-9C32FF213B8B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6099AD1-7765-42EE-B016-DB277DCE61B8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2000" dirty="0" smtClean="0"/>
            <a:t>1. ИЗНОС ОБЪЕКТА ОСНОВНЫХ СРЕДСТВ</a:t>
          </a:r>
          <a:endParaRPr lang="ru-RU" sz="2000" dirty="0"/>
        </a:p>
      </dgm:t>
    </dgm:pt>
    <dgm:pt modelId="{F04EF50D-1083-4757-BFF2-992A8FB6FC2E}" type="parTrans" cxnId="{C4FFBA6F-6F10-4483-935A-ADDAD713BF72}">
      <dgm:prSet/>
      <dgm:spPr/>
      <dgm:t>
        <a:bodyPr/>
        <a:lstStyle/>
        <a:p>
          <a:endParaRPr lang="ru-RU"/>
        </a:p>
      </dgm:t>
    </dgm:pt>
    <dgm:pt modelId="{B443C60D-4DF8-4A32-8ADD-F5AB3AA834FF}" type="sibTrans" cxnId="{C4FFBA6F-6F10-4483-935A-ADDAD713BF72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ru-RU"/>
        </a:p>
      </dgm:t>
    </dgm:pt>
    <dgm:pt modelId="{12A46CB4-CA23-42A2-B8E0-EE91788A330D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2000" b="1" dirty="0" smtClean="0">
              <a:solidFill>
                <a:srgbClr val="C00000"/>
              </a:solidFill>
            </a:rPr>
            <a:t>2. АМОРТИЗАЦИЯ</a:t>
          </a:r>
          <a:endParaRPr lang="ru-RU" sz="2000" b="1" dirty="0">
            <a:solidFill>
              <a:srgbClr val="C00000"/>
            </a:solidFill>
          </a:endParaRPr>
        </a:p>
      </dgm:t>
    </dgm:pt>
    <dgm:pt modelId="{6B733787-CD50-4368-B9BC-9D72B3AC1652}" type="parTrans" cxnId="{A3B69F55-1985-4E37-8B7E-8B5DB533F9D2}">
      <dgm:prSet/>
      <dgm:spPr/>
      <dgm:t>
        <a:bodyPr/>
        <a:lstStyle/>
        <a:p>
          <a:endParaRPr lang="ru-RU"/>
        </a:p>
      </dgm:t>
    </dgm:pt>
    <dgm:pt modelId="{D4A771BF-DD04-474E-8861-3E57C78D54F6}" type="sibTrans" cxnId="{A3B69F55-1985-4E37-8B7E-8B5DB533F9D2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A2512640-8651-44DE-966D-F573102ECAE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2000" dirty="0" smtClean="0"/>
            <a:t>3. СЕБЕСТОИМОСТЬ ПРОДУКЦИИ/</a:t>
          </a:r>
        </a:p>
        <a:p>
          <a:r>
            <a:rPr lang="ru-RU" sz="2000" dirty="0" smtClean="0"/>
            <a:t>ЦЕНА ПРОДУКЦИИ</a:t>
          </a:r>
          <a:endParaRPr lang="ru-RU" sz="2000" dirty="0"/>
        </a:p>
      </dgm:t>
    </dgm:pt>
    <dgm:pt modelId="{3429015D-988D-4C5A-B6DF-58F3D5B25FC3}" type="parTrans" cxnId="{4DEAD579-2E30-4E3F-B2BD-AD23E304D154}">
      <dgm:prSet/>
      <dgm:spPr/>
      <dgm:t>
        <a:bodyPr/>
        <a:lstStyle/>
        <a:p>
          <a:endParaRPr lang="ru-RU"/>
        </a:p>
      </dgm:t>
    </dgm:pt>
    <dgm:pt modelId="{54A498D6-12BD-474B-9A14-8F6DA7AADB82}" type="sibTrans" cxnId="{4DEAD579-2E30-4E3F-B2BD-AD23E304D154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5EB846AB-C8D4-4C0F-B4A2-D73E17D8C38C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dirty="0" smtClean="0"/>
            <a:t>4. РЕАЛИЗАЦИЯ ПРОДУКЦИИ</a:t>
          </a:r>
          <a:endParaRPr lang="ru-RU" dirty="0"/>
        </a:p>
      </dgm:t>
    </dgm:pt>
    <dgm:pt modelId="{7950EBD9-39F1-48AB-9DDD-E1624BBD4FCF}" type="parTrans" cxnId="{736EBC75-6030-4FC2-8EDF-94D951D0166A}">
      <dgm:prSet/>
      <dgm:spPr/>
      <dgm:t>
        <a:bodyPr/>
        <a:lstStyle/>
        <a:p>
          <a:endParaRPr lang="ru-RU"/>
        </a:p>
      </dgm:t>
    </dgm:pt>
    <dgm:pt modelId="{3A4040E2-F879-4B42-A1A9-5C903EC984B8}" type="sibTrans" cxnId="{736EBC75-6030-4FC2-8EDF-94D951D0166A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77508409-0232-4339-9353-D1668A24452F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dirty="0" smtClean="0"/>
            <a:t>5. ВЫРУЧКА</a:t>
          </a:r>
          <a:r>
            <a:rPr lang="en-US" dirty="0" smtClean="0"/>
            <a:t>  </a:t>
          </a:r>
          <a:r>
            <a:rPr lang="ru-RU" dirty="0" smtClean="0"/>
            <a:t> ОТ РЕАЛИЗАЦИИ</a:t>
          </a:r>
          <a:endParaRPr lang="ru-RU" dirty="0"/>
        </a:p>
      </dgm:t>
    </dgm:pt>
    <dgm:pt modelId="{07BB7045-CDCA-448A-BBA8-7E6D913DDBF5}" type="parTrans" cxnId="{C6D1BE85-D78F-488B-B09E-783510E505A6}">
      <dgm:prSet/>
      <dgm:spPr/>
      <dgm:t>
        <a:bodyPr/>
        <a:lstStyle/>
        <a:p>
          <a:endParaRPr lang="ru-RU"/>
        </a:p>
      </dgm:t>
    </dgm:pt>
    <dgm:pt modelId="{9C280A70-4BA8-40C7-B097-ADCA106C1FF8}" type="sibTrans" cxnId="{C6D1BE85-D78F-488B-B09E-783510E505A6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>
        <a:ln>
          <a:prstDash val="dash"/>
        </a:ln>
      </dgm:spPr>
      <dgm:t>
        <a:bodyPr/>
        <a:lstStyle/>
        <a:p>
          <a:endParaRPr lang="ru-RU"/>
        </a:p>
      </dgm:t>
    </dgm:pt>
    <dgm:pt modelId="{857A782F-D926-4B72-8263-AF48E9DD41E0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sz="2000" dirty="0" smtClean="0"/>
            <a:t>6. АМОРТИЗАЦИОН-НЫЙ ФОНД</a:t>
          </a:r>
          <a:endParaRPr lang="ru-RU" sz="2000" dirty="0"/>
        </a:p>
      </dgm:t>
    </dgm:pt>
    <dgm:pt modelId="{1A8440FB-016A-4ECC-8C2D-F396C5F89322}" type="parTrans" cxnId="{D534377F-4727-4489-93D7-0C85C2AAC402}">
      <dgm:prSet/>
      <dgm:spPr/>
      <dgm:t>
        <a:bodyPr/>
        <a:lstStyle/>
        <a:p>
          <a:endParaRPr lang="ru-RU"/>
        </a:p>
      </dgm:t>
    </dgm:pt>
    <dgm:pt modelId="{85361BB4-42C2-47B8-9667-92CF2868A6C5}" type="sibTrans" cxnId="{D534377F-4727-4489-93D7-0C85C2AAC402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EEA2229-5E43-4E57-BFA8-89BE36614F86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ru-RU" dirty="0" smtClean="0"/>
            <a:t>7. ВОССТАНОВЛЕНИЕ ОБЪЕКТА ОСНОВНЫХ СРЕДСТВ</a:t>
          </a:r>
          <a:endParaRPr lang="ru-RU" dirty="0"/>
        </a:p>
      </dgm:t>
    </dgm:pt>
    <dgm:pt modelId="{D888DE1B-B173-41EA-B5A4-67479A81363D}" type="parTrans" cxnId="{C07E0F83-FBF5-4C19-AAA5-8D06B315B7B0}">
      <dgm:prSet/>
      <dgm:spPr/>
      <dgm:t>
        <a:bodyPr/>
        <a:lstStyle/>
        <a:p>
          <a:endParaRPr lang="ru-RU"/>
        </a:p>
      </dgm:t>
    </dgm:pt>
    <dgm:pt modelId="{EC4415A3-7D7E-493E-81C4-5CC3176A3DA6}" type="sibTrans" cxnId="{C07E0F83-FBF5-4C19-AAA5-8D06B315B7B0}">
      <dgm:prSet/>
      <dgm:spPr/>
      <dgm:t>
        <a:bodyPr/>
        <a:lstStyle/>
        <a:p>
          <a:endParaRPr lang="ru-RU"/>
        </a:p>
      </dgm:t>
    </dgm:pt>
    <dgm:pt modelId="{5B1AAECB-42A2-4963-B110-BB6C847AE02D}" type="pres">
      <dgm:prSet presAssocID="{3E16F292-09CE-486A-9EBE-9C32FF213B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42139B-B385-46E2-AF87-25C7E7CB9F5F}" type="pres">
      <dgm:prSet presAssocID="{E6099AD1-7765-42EE-B016-DB277DCE61B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DDE9A-FAD2-45D7-AF57-F23F9E4E4963}" type="pres">
      <dgm:prSet presAssocID="{B443C60D-4DF8-4A32-8ADD-F5AB3AA834FF}" presName="sibTrans" presStyleLbl="sibTrans1D1" presStyleIdx="0" presStyleCnt="6"/>
      <dgm:spPr/>
      <dgm:t>
        <a:bodyPr/>
        <a:lstStyle/>
        <a:p>
          <a:endParaRPr lang="ru-RU"/>
        </a:p>
      </dgm:t>
    </dgm:pt>
    <dgm:pt modelId="{F8A58C85-0D41-472F-AA3E-7B6B5F77F038}" type="pres">
      <dgm:prSet presAssocID="{B443C60D-4DF8-4A32-8ADD-F5AB3AA834FF}" presName="connectorText" presStyleLbl="sibTrans1D1" presStyleIdx="0" presStyleCnt="6"/>
      <dgm:spPr/>
      <dgm:t>
        <a:bodyPr/>
        <a:lstStyle/>
        <a:p>
          <a:endParaRPr lang="ru-RU"/>
        </a:p>
      </dgm:t>
    </dgm:pt>
    <dgm:pt modelId="{FC12D64A-5DB1-4986-9307-834F6F890A02}" type="pres">
      <dgm:prSet presAssocID="{12A46CB4-CA23-42A2-B8E0-EE91788A330D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DD4144-CB5B-4AB2-9857-1FA414AB496E}" type="pres">
      <dgm:prSet presAssocID="{D4A771BF-DD04-474E-8861-3E57C78D54F6}" presName="sibTrans" presStyleLbl="sibTrans1D1" presStyleIdx="1" presStyleCnt="6"/>
      <dgm:spPr/>
      <dgm:t>
        <a:bodyPr/>
        <a:lstStyle/>
        <a:p>
          <a:endParaRPr lang="ru-RU"/>
        </a:p>
      </dgm:t>
    </dgm:pt>
    <dgm:pt modelId="{0D26CD0C-F1BA-44A8-A6E4-594F449B42F3}" type="pres">
      <dgm:prSet presAssocID="{D4A771BF-DD04-474E-8861-3E57C78D54F6}" presName="connectorText" presStyleLbl="sibTrans1D1" presStyleIdx="1" presStyleCnt="6"/>
      <dgm:spPr/>
      <dgm:t>
        <a:bodyPr/>
        <a:lstStyle/>
        <a:p>
          <a:endParaRPr lang="ru-RU"/>
        </a:p>
      </dgm:t>
    </dgm:pt>
    <dgm:pt modelId="{36B67483-65AC-4D87-9C41-2562016E48B2}" type="pres">
      <dgm:prSet presAssocID="{A2512640-8651-44DE-966D-F573102ECAE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7DE033-3274-4238-A794-5AF7DF61EB36}" type="pres">
      <dgm:prSet presAssocID="{54A498D6-12BD-474B-9A14-8F6DA7AADB82}" presName="sibTrans" presStyleLbl="sibTrans1D1" presStyleIdx="2" presStyleCnt="6"/>
      <dgm:spPr/>
      <dgm:t>
        <a:bodyPr/>
        <a:lstStyle/>
        <a:p>
          <a:endParaRPr lang="ru-RU"/>
        </a:p>
      </dgm:t>
    </dgm:pt>
    <dgm:pt modelId="{5D3A83A4-B516-45D7-BC9C-EDBB50147DD3}" type="pres">
      <dgm:prSet presAssocID="{54A498D6-12BD-474B-9A14-8F6DA7AADB82}" presName="connectorText" presStyleLbl="sibTrans1D1" presStyleIdx="2" presStyleCnt="6"/>
      <dgm:spPr/>
      <dgm:t>
        <a:bodyPr/>
        <a:lstStyle/>
        <a:p>
          <a:endParaRPr lang="ru-RU"/>
        </a:p>
      </dgm:t>
    </dgm:pt>
    <dgm:pt modelId="{B59AB003-34F0-4210-9B25-98AF529E462C}" type="pres">
      <dgm:prSet presAssocID="{5EB846AB-C8D4-4C0F-B4A2-D73E17D8C38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C18FB-6A05-4858-B8D0-9CA0C6AE36EC}" type="pres">
      <dgm:prSet presAssocID="{3A4040E2-F879-4B42-A1A9-5C903EC984B8}" presName="sibTrans" presStyleLbl="sibTrans1D1" presStyleIdx="3" presStyleCnt="6"/>
      <dgm:spPr/>
      <dgm:t>
        <a:bodyPr/>
        <a:lstStyle/>
        <a:p>
          <a:endParaRPr lang="ru-RU"/>
        </a:p>
      </dgm:t>
    </dgm:pt>
    <dgm:pt modelId="{010ED3B9-D04C-4F9A-9323-83BC1D2A94FC}" type="pres">
      <dgm:prSet presAssocID="{3A4040E2-F879-4B42-A1A9-5C903EC984B8}" presName="connectorText" presStyleLbl="sibTrans1D1" presStyleIdx="3" presStyleCnt="6"/>
      <dgm:spPr/>
      <dgm:t>
        <a:bodyPr/>
        <a:lstStyle/>
        <a:p>
          <a:endParaRPr lang="ru-RU"/>
        </a:p>
      </dgm:t>
    </dgm:pt>
    <dgm:pt modelId="{AA723B57-EFD9-4932-8FBE-929A3AAD9FB7}" type="pres">
      <dgm:prSet presAssocID="{77508409-0232-4339-9353-D1668A24452F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905A08-1AA3-4375-B6A9-25B62A84CEFF}" type="pres">
      <dgm:prSet presAssocID="{9C280A70-4BA8-40C7-B097-ADCA106C1FF8}" presName="sibTrans" presStyleLbl="sibTrans1D1" presStyleIdx="4" presStyleCnt="6"/>
      <dgm:spPr/>
      <dgm:t>
        <a:bodyPr/>
        <a:lstStyle/>
        <a:p>
          <a:endParaRPr lang="ru-RU"/>
        </a:p>
      </dgm:t>
    </dgm:pt>
    <dgm:pt modelId="{C8FFA28F-DCB5-4041-9B33-62B0358A1D19}" type="pres">
      <dgm:prSet presAssocID="{9C280A70-4BA8-40C7-B097-ADCA106C1FF8}" presName="connectorText" presStyleLbl="sibTrans1D1" presStyleIdx="4" presStyleCnt="6"/>
      <dgm:spPr/>
      <dgm:t>
        <a:bodyPr/>
        <a:lstStyle/>
        <a:p>
          <a:endParaRPr lang="ru-RU"/>
        </a:p>
      </dgm:t>
    </dgm:pt>
    <dgm:pt modelId="{E843230A-B6E5-41E9-8709-CC485AB6A5B4}" type="pres">
      <dgm:prSet presAssocID="{857A782F-D926-4B72-8263-AF48E9DD41E0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86434B-8363-4B8E-9DA1-B7A3DE362B32}" type="pres">
      <dgm:prSet presAssocID="{85361BB4-42C2-47B8-9667-92CF2868A6C5}" presName="sibTrans" presStyleLbl="sibTrans1D1" presStyleIdx="5" presStyleCnt="6"/>
      <dgm:spPr/>
      <dgm:t>
        <a:bodyPr/>
        <a:lstStyle/>
        <a:p>
          <a:endParaRPr lang="ru-RU"/>
        </a:p>
      </dgm:t>
    </dgm:pt>
    <dgm:pt modelId="{ABF3F8DB-A5A9-43D2-BF32-D02FA530B94A}" type="pres">
      <dgm:prSet presAssocID="{85361BB4-42C2-47B8-9667-92CF2868A6C5}" presName="connectorText" presStyleLbl="sibTrans1D1" presStyleIdx="5" presStyleCnt="6"/>
      <dgm:spPr/>
      <dgm:t>
        <a:bodyPr/>
        <a:lstStyle/>
        <a:p>
          <a:endParaRPr lang="ru-RU"/>
        </a:p>
      </dgm:t>
    </dgm:pt>
    <dgm:pt modelId="{5CC39E86-53A5-4AD7-AEEE-9E5340A68B6C}" type="pres">
      <dgm:prSet presAssocID="{0EEA2229-5E43-4E57-BFA8-89BE36614F86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7E0F83-FBF5-4C19-AAA5-8D06B315B7B0}" srcId="{3E16F292-09CE-486A-9EBE-9C32FF213B8B}" destId="{0EEA2229-5E43-4E57-BFA8-89BE36614F86}" srcOrd="6" destOrd="0" parTransId="{D888DE1B-B173-41EA-B5A4-67479A81363D}" sibTransId="{EC4415A3-7D7E-493E-81C4-5CC3176A3DA6}"/>
    <dgm:cxn modelId="{70528A9C-4DB1-4AC6-98FB-C9A0E405830B}" type="presOf" srcId="{9C280A70-4BA8-40C7-B097-ADCA106C1FF8}" destId="{C8FFA28F-DCB5-4041-9B33-62B0358A1D19}" srcOrd="1" destOrd="0" presId="urn:microsoft.com/office/officeart/2005/8/layout/bProcess3"/>
    <dgm:cxn modelId="{72B76362-0E30-4AC3-A0CC-8A068AB8D056}" type="presOf" srcId="{85361BB4-42C2-47B8-9667-92CF2868A6C5}" destId="{E686434B-8363-4B8E-9DA1-B7A3DE362B32}" srcOrd="0" destOrd="0" presId="urn:microsoft.com/office/officeart/2005/8/layout/bProcess3"/>
    <dgm:cxn modelId="{B6DD2EBE-6180-4222-89D9-08C00642CA59}" type="presOf" srcId="{54A498D6-12BD-474B-9A14-8F6DA7AADB82}" destId="{4C7DE033-3274-4238-A794-5AF7DF61EB36}" srcOrd="0" destOrd="0" presId="urn:microsoft.com/office/officeart/2005/8/layout/bProcess3"/>
    <dgm:cxn modelId="{A3B69F55-1985-4E37-8B7E-8B5DB533F9D2}" srcId="{3E16F292-09CE-486A-9EBE-9C32FF213B8B}" destId="{12A46CB4-CA23-42A2-B8E0-EE91788A330D}" srcOrd="1" destOrd="0" parTransId="{6B733787-CD50-4368-B9BC-9D72B3AC1652}" sibTransId="{D4A771BF-DD04-474E-8861-3E57C78D54F6}"/>
    <dgm:cxn modelId="{6F15B6F3-BCB0-47DC-A0CA-381B7053B513}" type="presOf" srcId="{857A782F-D926-4B72-8263-AF48E9DD41E0}" destId="{E843230A-B6E5-41E9-8709-CC485AB6A5B4}" srcOrd="0" destOrd="0" presId="urn:microsoft.com/office/officeart/2005/8/layout/bProcess3"/>
    <dgm:cxn modelId="{16602E67-86FC-43BF-8EBD-B7F8385EB856}" type="presOf" srcId="{D4A771BF-DD04-474E-8861-3E57C78D54F6}" destId="{0D26CD0C-F1BA-44A8-A6E4-594F449B42F3}" srcOrd="1" destOrd="0" presId="urn:microsoft.com/office/officeart/2005/8/layout/bProcess3"/>
    <dgm:cxn modelId="{8F686285-E653-4262-9F57-85F2441AF487}" type="presOf" srcId="{9C280A70-4BA8-40C7-B097-ADCA106C1FF8}" destId="{C9905A08-1AA3-4375-B6A9-25B62A84CEFF}" srcOrd="0" destOrd="0" presId="urn:microsoft.com/office/officeart/2005/8/layout/bProcess3"/>
    <dgm:cxn modelId="{2792F59F-B1A6-45F5-BC59-052014309C39}" type="presOf" srcId="{D4A771BF-DD04-474E-8861-3E57C78D54F6}" destId="{9ADD4144-CB5B-4AB2-9857-1FA414AB496E}" srcOrd="0" destOrd="0" presId="urn:microsoft.com/office/officeart/2005/8/layout/bProcess3"/>
    <dgm:cxn modelId="{BF727EDF-4BDC-443A-9732-750C4E5C0004}" type="presOf" srcId="{5EB846AB-C8D4-4C0F-B4A2-D73E17D8C38C}" destId="{B59AB003-34F0-4210-9B25-98AF529E462C}" srcOrd="0" destOrd="0" presId="urn:microsoft.com/office/officeart/2005/8/layout/bProcess3"/>
    <dgm:cxn modelId="{AF10CAC9-A438-4B2E-BBA1-F947A4FA64F6}" type="presOf" srcId="{12A46CB4-CA23-42A2-B8E0-EE91788A330D}" destId="{FC12D64A-5DB1-4986-9307-834F6F890A02}" srcOrd="0" destOrd="0" presId="urn:microsoft.com/office/officeart/2005/8/layout/bProcess3"/>
    <dgm:cxn modelId="{5670A0B0-FCD4-46F0-9FC0-02EDF692265E}" type="presOf" srcId="{3E16F292-09CE-486A-9EBE-9C32FF213B8B}" destId="{5B1AAECB-42A2-4963-B110-BB6C847AE02D}" srcOrd="0" destOrd="0" presId="urn:microsoft.com/office/officeart/2005/8/layout/bProcess3"/>
    <dgm:cxn modelId="{D62E78A9-1534-4C04-8310-5224DCB25235}" type="presOf" srcId="{85361BB4-42C2-47B8-9667-92CF2868A6C5}" destId="{ABF3F8DB-A5A9-43D2-BF32-D02FA530B94A}" srcOrd="1" destOrd="0" presId="urn:microsoft.com/office/officeart/2005/8/layout/bProcess3"/>
    <dgm:cxn modelId="{4ACC0416-B598-4B07-BF66-DC6417C539F2}" type="presOf" srcId="{E6099AD1-7765-42EE-B016-DB277DCE61B8}" destId="{C542139B-B385-46E2-AF87-25C7E7CB9F5F}" srcOrd="0" destOrd="0" presId="urn:microsoft.com/office/officeart/2005/8/layout/bProcess3"/>
    <dgm:cxn modelId="{C6D1BE85-D78F-488B-B09E-783510E505A6}" srcId="{3E16F292-09CE-486A-9EBE-9C32FF213B8B}" destId="{77508409-0232-4339-9353-D1668A24452F}" srcOrd="4" destOrd="0" parTransId="{07BB7045-CDCA-448A-BBA8-7E6D913DDBF5}" sibTransId="{9C280A70-4BA8-40C7-B097-ADCA106C1FF8}"/>
    <dgm:cxn modelId="{3D3773AC-01FB-4654-A796-DE8854038E47}" type="presOf" srcId="{B443C60D-4DF8-4A32-8ADD-F5AB3AA834FF}" destId="{F8A58C85-0D41-472F-AA3E-7B6B5F77F038}" srcOrd="1" destOrd="0" presId="urn:microsoft.com/office/officeart/2005/8/layout/bProcess3"/>
    <dgm:cxn modelId="{4DEAD579-2E30-4E3F-B2BD-AD23E304D154}" srcId="{3E16F292-09CE-486A-9EBE-9C32FF213B8B}" destId="{A2512640-8651-44DE-966D-F573102ECAEA}" srcOrd="2" destOrd="0" parTransId="{3429015D-988D-4C5A-B6DF-58F3D5B25FC3}" sibTransId="{54A498D6-12BD-474B-9A14-8F6DA7AADB82}"/>
    <dgm:cxn modelId="{EBBB642A-209F-48C5-AB23-5BB707F55879}" type="presOf" srcId="{77508409-0232-4339-9353-D1668A24452F}" destId="{AA723B57-EFD9-4932-8FBE-929A3AAD9FB7}" srcOrd="0" destOrd="0" presId="urn:microsoft.com/office/officeart/2005/8/layout/bProcess3"/>
    <dgm:cxn modelId="{31DC3BD1-A53E-466B-8B18-8B52F26E5224}" type="presOf" srcId="{3A4040E2-F879-4B42-A1A9-5C903EC984B8}" destId="{010ED3B9-D04C-4F9A-9323-83BC1D2A94FC}" srcOrd="1" destOrd="0" presId="urn:microsoft.com/office/officeart/2005/8/layout/bProcess3"/>
    <dgm:cxn modelId="{C4FFBA6F-6F10-4483-935A-ADDAD713BF72}" srcId="{3E16F292-09CE-486A-9EBE-9C32FF213B8B}" destId="{E6099AD1-7765-42EE-B016-DB277DCE61B8}" srcOrd="0" destOrd="0" parTransId="{F04EF50D-1083-4757-BFF2-992A8FB6FC2E}" sibTransId="{B443C60D-4DF8-4A32-8ADD-F5AB3AA834FF}"/>
    <dgm:cxn modelId="{C511CC94-EA79-49C7-B166-BCB6ACA05679}" type="presOf" srcId="{A2512640-8651-44DE-966D-F573102ECAEA}" destId="{36B67483-65AC-4D87-9C41-2562016E48B2}" srcOrd="0" destOrd="0" presId="urn:microsoft.com/office/officeart/2005/8/layout/bProcess3"/>
    <dgm:cxn modelId="{D534377F-4727-4489-93D7-0C85C2AAC402}" srcId="{3E16F292-09CE-486A-9EBE-9C32FF213B8B}" destId="{857A782F-D926-4B72-8263-AF48E9DD41E0}" srcOrd="5" destOrd="0" parTransId="{1A8440FB-016A-4ECC-8C2D-F396C5F89322}" sibTransId="{85361BB4-42C2-47B8-9667-92CF2868A6C5}"/>
    <dgm:cxn modelId="{22BC2409-A1D9-4A6C-8462-A2066B468D88}" type="presOf" srcId="{3A4040E2-F879-4B42-A1A9-5C903EC984B8}" destId="{2F7C18FB-6A05-4858-B8D0-9CA0C6AE36EC}" srcOrd="0" destOrd="0" presId="urn:microsoft.com/office/officeart/2005/8/layout/bProcess3"/>
    <dgm:cxn modelId="{0E2974A9-AA92-4295-A380-847598C51244}" type="presOf" srcId="{B443C60D-4DF8-4A32-8ADD-F5AB3AA834FF}" destId="{69DDDE9A-FAD2-45D7-AF57-F23F9E4E4963}" srcOrd="0" destOrd="0" presId="urn:microsoft.com/office/officeart/2005/8/layout/bProcess3"/>
    <dgm:cxn modelId="{FC133867-7B2F-4A65-B46D-985ABED86449}" type="presOf" srcId="{54A498D6-12BD-474B-9A14-8F6DA7AADB82}" destId="{5D3A83A4-B516-45D7-BC9C-EDBB50147DD3}" srcOrd="1" destOrd="0" presId="urn:microsoft.com/office/officeart/2005/8/layout/bProcess3"/>
    <dgm:cxn modelId="{38FA51EE-F6EC-43E2-AD79-899E12797E85}" type="presOf" srcId="{0EEA2229-5E43-4E57-BFA8-89BE36614F86}" destId="{5CC39E86-53A5-4AD7-AEEE-9E5340A68B6C}" srcOrd="0" destOrd="0" presId="urn:microsoft.com/office/officeart/2005/8/layout/bProcess3"/>
    <dgm:cxn modelId="{736EBC75-6030-4FC2-8EDF-94D951D0166A}" srcId="{3E16F292-09CE-486A-9EBE-9C32FF213B8B}" destId="{5EB846AB-C8D4-4C0F-B4A2-D73E17D8C38C}" srcOrd="3" destOrd="0" parTransId="{7950EBD9-39F1-48AB-9DDD-E1624BBD4FCF}" sibTransId="{3A4040E2-F879-4B42-A1A9-5C903EC984B8}"/>
    <dgm:cxn modelId="{21FEF75E-DC2E-4EE2-ABC0-A74F29972F13}" type="presParOf" srcId="{5B1AAECB-42A2-4963-B110-BB6C847AE02D}" destId="{C542139B-B385-46E2-AF87-25C7E7CB9F5F}" srcOrd="0" destOrd="0" presId="urn:microsoft.com/office/officeart/2005/8/layout/bProcess3"/>
    <dgm:cxn modelId="{AA2C3406-4B75-4B15-A12A-8CF905A3E419}" type="presParOf" srcId="{5B1AAECB-42A2-4963-B110-BB6C847AE02D}" destId="{69DDDE9A-FAD2-45D7-AF57-F23F9E4E4963}" srcOrd="1" destOrd="0" presId="urn:microsoft.com/office/officeart/2005/8/layout/bProcess3"/>
    <dgm:cxn modelId="{40B91507-6681-4143-8C4B-D4C6A5CEC818}" type="presParOf" srcId="{69DDDE9A-FAD2-45D7-AF57-F23F9E4E4963}" destId="{F8A58C85-0D41-472F-AA3E-7B6B5F77F038}" srcOrd="0" destOrd="0" presId="urn:microsoft.com/office/officeart/2005/8/layout/bProcess3"/>
    <dgm:cxn modelId="{D7624146-5BA9-4006-8C90-268E121874D3}" type="presParOf" srcId="{5B1AAECB-42A2-4963-B110-BB6C847AE02D}" destId="{FC12D64A-5DB1-4986-9307-834F6F890A02}" srcOrd="2" destOrd="0" presId="urn:microsoft.com/office/officeart/2005/8/layout/bProcess3"/>
    <dgm:cxn modelId="{6AFBCA46-B594-4F6B-88F8-5632D8969336}" type="presParOf" srcId="{5B1AAECB-42A2-4963-B110-BB6C847AE02D}" destId="{9ADD4144-CB5B-4AB2-9857-1FA414AB496E}" srcOrd="3" destOrd="0" presId="urn:microsoft.com/office/officeart/2005/8/layout/bProcess3"/>
    <dgm:cxn modelId="{F40B4AD2-01CD-4E46-B490-CCE121B37F5E}" type="presParOf" srcId="{9ADD4144-CB5B-4AB2-9857-1FA414AB496E}" destId="{0D26CD0C-F1BA-44A8-A6E4-594F449B42F3}" srcOrd="0" destOrd="0" presId="urn:microsoft.com/office/officeart/2005/8/layout/bProcess3"/>
    <dgm:cxn modelId="{FDC84D9D-DDEC-4108-A02F-82963CE79271}" type="presParOf" srcId="{5B1AAECB-42A2-4963-B110-BB6C847AE02D}" destId="{36B67483-65AC-4D87-9C41-2562016E48B2}" srcOrd="4" destOrd="0" presId="urn:microsoft.com/office/officeart/2005/8/layout/bProcess3"/>
    <dgm:cxn modelId="{1CCDB659-8919-4B76-BAA5-AAE19379F13A}" type="presParOf" srcId="{5B1AAECB-42A2-4963-B110-BB6C847AE02D}" destId="{4C7DE033-3274-4238-A794-5AF7DF61EB36}" srcOrd="5" destOrd="0" presId="urn:microsoft.com/office/officeart/2005/8/layout/bProcess3"/>
    <dgm:cxn modelId="{EAF2FA8B-ED7E-40B5-8597-763189797F7D}" type="presParOf" srcId="{4C7DE033-3274-4238-A794-5AF7DF61EB36}" destId="{5D3A83A4-B516-45D7-BC9C-EDBB50147DD3}" srcOrd="0" destOrd="0" presId="urn:microsoft.com/office/officeart/2005/8/layout/bProcess3"/>
    <dgm:cxn modelId="{F0ABB12E-0BD9-4D44-B308-0908040ABC23}" type="presParOf" srcId="{5B1AAECB-42A2-4963-B110-BB6C847AE02D}" destId="{B59AB003-34F0-4210-9B25-98AF529E462C}" srcOrd="6" destOrd="0" presId="urn:microsoft.com/office/officeart/2005/8/layout/bProcess3"/>
    <dgm:cxn modelId="{43760519-27AD-4C1A-BB94-21EB620FDFD4}" type="presParOf" srcId="{5B1AAECB-42A2-4963-B110-BB6C847AE02D}" destId="{2F7C18FB-6A05-4858-B8D0-9CA0C6AE36EC}" srcOrd="7" destOrd="0" presId="urn:microsoft.com/office/officeart/2005/8/layout/bProcess3"/>
    <dgm:cxn modelId="{B99A3353-39F9-43C9-973A-79FAEE5DBDA2}" type="presParOf" srcId="{2F7C18FB-6A05-4858-B8D0-9CA0C6AE36EC}" destId="{010ED3B9-D04C-4F9A-9323-83BC1D2A94FC}" srcOrd="0" destOrd="0" presId="urn:microsoft.com/office/officeart/2005/8/layout/bProcess3"/>
    <dgm:cxn modelId="{365EF505-B3BD-411B-A22B-3F71C9B414BA}" type="presParOf" srcId="{5B1AAECB-42A2-4963-B110-BB6C847AE02D}" destId="{AA723B57-EFD9-4932-8FBE-929A3AAD9FB7}" srcOrd="8" destOrd="0" presId="urn:microsoft.com/office/officeart/2005/8/layout/bProcess3"/>
    <dgm:cxn modelId="{B4E72F0F-E4BD-4114-A258-A2B078AC83CA}" type="presParOf" srcId="{5B1AAECB-42A2-4963-B110-BB6C847AE02D}" destId="{C9905A08-1AA3-4375-B6A9-25B62A84CEFF}" srcOrd="9" destOrd="0" presId="urn:microsoft.com/office/officeart/2005/8/layout/bProcess3"/>
    <dgm:cxn modelId="{7EC52B38-D646-432F-989B-3EAE790D4BB8}" type="presParOf" srcId="{C9905A08-1AA3-4375-B6A9-25B62A84CEFF}" destId="{C8FFA28F-DCB5-4041-9B33-62B0358A1D19}" srcOrd="0" destOrd="0" presId="urn:microsoft.com/office/officeart/2005/8/layout/bProcess3"/>
    <dgm:cxn modelId="{C922D227-D29E-4D9F-B66F-D27E6E8A32DF}" type="presParOf" srcId="{5B1AAECB-42A2-4963-B110-BB6C847AE02D}" destId="{E843230A-B6E5-41E9-8709-CC485AB6A5B4}" srcOrd="10" destOrd="0" presId="urn:microsoft.com/office/officeart/2005/8/layout/bProcess3"/>
    <dgm:cxn modelId="{26CC0B6E-F974-4994-970D-3E68638BE4FC}" type="presParOf" srcId="{5B1AAECB-42A2-4963-B110-BB6C847AE02D}" destId="{E686434B-8363-4B8E-9DA1-B7A3DE362B32}" srcOrd="11" destOrd="0" presId="urn:microsoft.com/office/officeart/2005/8/layout/bProcess3"/>
    <dgm:cxn modelId="{7150DE37-66D5-4603-AA08-6938D9DF798C}" type="presParOf" srcId="{E686434B-8363-4B8E-9DA1-B7A3DE362B32}" destId="{ABF3F8DB-A5A9-43D2-BF32-D02FA530B94A}" srcOrd="0" destOrd="0" presId="urn:microsoft.com/office/officeart/2005/8/layout/bProcess3"/>
    <dgm:cxn modelId="{748B8AC6-B1F1-424D-ACBD-696CCE42259D}" type="presParOf" srcId="{5B1AAECB-42A2-4963-B110-BB6C847AE02D}" destId="{5CC39E86-53A5-4AD7-AEEE-9E5340A68B6C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B32A9-C133-4401-8A29-CF384D1154D0}" type="datetimeFigureOut">
              <a:rPr lang="ru-RU" smtClean="0"/>
              <a:t>21.10.2019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7DD11-AA4F-4A65-8635-39B456FDD30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170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u="sng" dirty="0" smtClean="0"/>
              <a:t>Основной капитал</a:t>
            </a:r>
            <a:r>
              <a:rPr lang="ru-RU" sz="1200" b="1" dirty="0" smtClean="0"/>
              <a:t> — это часть капитала предприятия (корпорации), вложенного в его долгосрочные активы. </a:t>
            </a:r>
            <a:endParaRPr lang="ru-RU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/>
              <a:t>Понятия «внеоборотные активы» и «основной капитал» тождественны. </a:t>
            </a:r>
            <a:r>
              <a:rPr lang="en-US" sz="1200" dirty="0" smtClean="0"/>
              <a:t/>
            </a:r>
            <a:br>
              <a:rPr lang="en-US" sz="1200" dirty="0" smtClean="0"/>
            </a:br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7DD11-AA4F-4A65-8635-39B456FDD30B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341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7DD11-AA4F-4A65-8635-39B456FDD30B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9941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z="1200" dirty="0" smtClean="0">
              <a:latin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120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Ф</a:t>
            </a:r>
            <a:r>
              <a:rPr lang="en-US" dirty="0" smtClean="0"/>
              <a:t> - </a:t>
            </a:r>
            <a:r>
              <a:rPr lang="ru-RU" dirty="0" smtClean="0"/>
              <a:t>среднегодовая стоимость основных производственных фондов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7DD11-AA4F-4A65-8635-39B456FDD30B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206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786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6FE4748-5C64-426E-AC61-81A9235C7A88}" type="datetimeFigureOut">
              <a:rPr lang="ru-RU" smtClean="0"/>
              <a:pPr/>
              <a:t>21.10.2019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80AE45D-F419-4798-AD8D-076FBDCC15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473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6FE4748-5C64-426E-AC61-81A9235C7A88}" type="datetimeFigureOut">
              <a:rPr lang="ru-RU" smtClean="0"/>
              <a:pPr/>
              <a:t>21.10.2019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80AE45D-F419-4798-AD8D-076FBDCC15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475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87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5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1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434" y="188641"/>
            <a:ext cx="8256919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974" y="1052737"/>
            <a:ext cx="3917951" cy="18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2630488"/>
            <a:ext cx="9772650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209675" y="4552949"/>
            <a:ext cx="9096375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Тема 4</a:t>
            </a:r>
            <a:r>
              <a:rPr lang="ru-RU" sz="3200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Управление </a:t>
            </a:r>
            <a:r>
              <a:rPr lang="ru-RU" sz="3200" kern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внеоборотными</a:t>
            </a:r>
            <a:r>
              <a:rPr lang="ru-RU" sz="3200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активами корпорации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32133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582704" y="1606456"/>
            <a:ext cx="11609291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88576" y="309279"/>
            <a:ext cx="11120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94963" y="2985795"/>
            <a:ext cx="11442076" cy="11943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15"/>
          <p:cNvCxnSpPr/>
          <p:nvPr/>
        </p:nvCxnSpPr>
        <p:spPr>
          <a:xfrm>
            <a:off x="452079" y="817528"/>
            <a:ext cx="1102658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8446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8576" y="309279"/>
            <a:ext cx="11120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6011" y="309279"/>
            <a:ext cx="12048661" cy="65487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/>
              <a:t>Вопросы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Характеристика</a:t>
            </a:r>
            <a:r>
              <a:rPr lang="ru-RU" dirty="0"/>
              <a:t>, состав, </a:t>
            </a:r>
            <a:r>
              <a:rPr lang="ru-RU" dirty="0" smtClean="0"/>
              <a:t>структура основных фондов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Амортизация основных фондов</a:t>
            </a:r>
            <a:endParaRPr lang="ru-RU" dirty="0"/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Показатели </a:t>
            </a:r>
            <a:r>
              <a:rPr lang="ru-RU" dirty="0"/>
              <a:t>эффективности использования основных фондов</a:t>
            </a:r>
          </a:p>
          <a:p>
            <a:pPr algn="l"/>
            <a:endParaRPr lang="ru-RU" sz="2100" b="1" dirty="0" smtClean="0"/>
          </a:p>
          <a:p>
            <a:pPr algn="l"/>
            <a:r>
              <a:rPr lang="ru-RU" b="1" dirty="0" smtClean="0"/>
              <a:t>Цель </a:t>
            </a:r>
            <a:r>
              <a:rPr lang="ru-RU" b="1" dirty="0"/>
              <a:t>лекции: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/>
              <a:t>понимание </a:t>
            </a:r>
            <a:r>
              <a:rPr lang="ru-RU" dirty="0" smtClean="0"/>
              <a:t> состава основных средств и их амортизации.</a:t>
            </a:r>
            <a:endParaRPr lang="ru-RU" dirty="0"/>
          </a:p>
          <a:p>
            <a:pPr algn="l"/>
            <a:endParaRPr lang="ru-RU" dirty="0"/>
          </a:p>
          <a:p>
            <a:pPr algn="l"/>
            <a:r>
              <a:rPr lang="ru-RU" b="1" dirty="0"/>
              <a:t>Результаты: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/>
              <a:t>научить студентов </a:t>
            </a:r>
            <a:r>
              <a:rPr lang="ru-RU" dirty="0" smtClean="0"/>
              <a:t>классифицировать основные средства, учитывать амортизацию и эффективность использования основных средств.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08425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8" name="Заголовок 6"/>
          <p:cNvSpPr txBox="1">
            <a:spLocks/>
          </p:cNvSpPr>
          <p:nvPr/>
        </p:nvSpPr>
        <p:spPr>
          <a:xfrm>
            <a:off x="-61632" y="293688"/>
            <a:ext cx="11972364" cy="77423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ОСНОВНЫЕ СРЕДСТВА  И ВНЕОБОРОТНЫЕ  АКТИВЫ</a:t>
            </a:r>
            <a:endParaRPr lang="ru-RU" b="1" dirty="0"/>
          </a:p>
        </p:txBody>
      </p:sp>
      <p:sp>
        <p:nvSpPr>
          <p:cNvPr id="9" name="Текст 7"/>
          <p:cNvSpPr txBox="1">
            <a:spLocks/>
          </p:cNvSpPr>
          <p:nvPr/>
        </p:nvSpPr>
        <p:spPr>
          <a:xfrm>
            <a:off x="457200" y="1700807"/>
            <a:ext cx="4040188" cy="25922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СИНОНИМЫ: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ОСНОВНЫЕ  ФОНДЫ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ОСНОВНЫЕ СРЕДСТВА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ОСНОВНОЙ КАПИТАЛ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" name="Объект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407" y="4892928"/>
            <a:ext cx="1991134" cy="1841562"/>
          </a:xfrm>
          <a:prstGeom prst="rect">
            <a:avLst/>
          </a:prstGeom>
        </p:spPr>
      </p:pic>
      <p:sp>
        <p:nvSpPr>
          <p:cNvPr id="11" name="Текст 9"/>
          <p:cNvSpPr txBox="1">
            <a:spLocks/>
          </p:cNvSpPr>
          <p:nvPr/>
        </p:nvSpPr>
        <p:spPr>
          <a:xfrm>
            <a:off x="5864225" y="1535112"/>
            <a:ext cx="5603876" cy="326204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ВНЕОБОРОТНЫЕ АКТИВЫ: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ОСНОВНЫЕ СРЕДСТВА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НЕМАТЕРИАЛЬНЫЕ АКТИВЫ (НМА)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ДОЛГОСРОЧНЫЕ ФИНАНСОВЫЕ ВЛОЖЕНИЯ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160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sz="1600" dirty="0"/>
          </a:p>
        </p:txBody>
      </p:sp>
      <p:pic>
        <p:nvPicPr>
          <p:cNvPr id="15" name="Объект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163" y="4791562"/>
            <a:ext cx="2276697" cy="1958408"/>
          </a:xfrm>
          <a:prstGeom prst="rect">
            <a:avLst/>
          </a:prstGeom>
        </p:spPr>
      </p:pic>
      <p:pic>
        <p:nvPicPr>
          <p:cNvPr id="17" name="Picture 3" descr="C:\Users\Комарова\Desktop\для МЕТУКС СРС\Картинки\ИЗДЕРЖКИ\i (3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494" y="4837162"/>
            <a:ext cx="1300059" cy="182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Прямая со стрелкой 17"/>
          <p:cNvCxnSpPr/>
          <p:nvPr/>
        </p:nvCxnSpPr>
        <p:spPr>
          <a:xfrm flipH="1">
            <a:off x="3373016" y="2419350"/>
            <a:ext cx="2621347" cy="2282586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5619750" y="2908594"/>
            <a:ext cx="374613" cy="1793342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8647113" y="4144888"/>
            <a:ext cx="1138349" cy="570474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трелка вниз 21"/>
          <p:cNvSpPr/>
          <p:nvPr/>
        </p:nvSpPr>
        <p:spPr>
          <a:xfrm>
            <a:off x="2102396" y="3810000"/>
            <a:ext cx="484632" cy="978408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Picture 6" descr="C:\Users\Комарова\AppData\Local\Microsoft\Windows\Temporary Internet Files\Content.IE5\FN10Y2KM\MP900439271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80" y="4952138"/>
            <a:ext cx="2088232" cy="168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48673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280151"/>
            <a:ext cx="3860800" cy="365125"/>
          </a:xfrm>
        </p:spPr>
        <p:txBody>
          <a:bodyPr/>
          <a:lstStyle/>
          <a:p>
            <a:r>
              <a:rPr lang="en-US" sz="2400"/>
              <a:t>Company Logo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646027"/>
            <a:ext cx="2666976" cy="5135774"/>
            <a:chOff x="720" y="1299"/>
            <a:chExt cx="1367" cy="1991"/>
          </a:xfrm>
        </p:grpSpPr>
        <p:sp>
          <p:nvSpPr>
            <p:cNvPr id="96260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sp>
          <p:nvSpPr>
            <p:cNvPr id="96261" name="AutoShape 5"/>
            <p:cNvSpPr>
              <a:spLocks noChangeArrowheads="1"/>
            </p:cNvSpPr>
            <p:nvPr/>
          </p:nvSpPr>
          <p:spPr bwMode="gray">
            <a:xfrm>
              <a:off x="765" y="1524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189" y="1299"/>
              <a:ext cx="405" cy="392"/>
              <a:chOff x="1289" y="587"/>
              <a:chExt cx="668" cy="647"/>
            </a:xfrm>
          </p:grpSpPr>
          <p:sp>
            <p:nvSpPr>
              <p:cNvPr id="96267" name="Oval 11"/>
              <p:cNvSpPr>
                <a:spLocks noChangeArrowheads="1"/>
              </p:cNvSpPr>
              <p:nvPr/>
            </p:nvSpPr>
            <p:spPr bwMode="gray">
              <a:xfrm>
                <a:off x="1289" y="708"/>
                <a:ext cx="668" cy="415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 sz="2400"/>
              </a:p>
            </p:txBody>
          </p:sp>
          <p:sp>
            <p:nvSpPr>
              <p:cNvPr id="96268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 sz="2400"/>
              </a:p>
            </p:txBody>
          </p:sp>
          <p:sp>
            <p:nvSpPr>
              <p:cNvPr id="96269" name="Oval 13"/>
              <p:cNvSpPr>
                <a:spLocks noChangeArrowheads="1"/>
              </p:cNvSpPr>
              <p:nvPr/>
            </p:nvSpPr>
            <p:spPr bwMode="gray">
              <a:xfrm>
                <a:off x="1303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 sz="2400"/>
              </a:p>
            </p:txBody>
          </p:sp>
          <p:sp>
            <p:nvSpPr>
              <p:cNvPr id="96270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41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 sz="2400"/>
              </a:p>
            </p:txBody>
          </p:sp>
          <p:sp>
            <p:nvSpPr>
              <p:cNvPr id="96271" name="Oval 15"/>
              <p:cNvSpPr>
                <a:spLocks noChangeArrowheads="1"/>
              </p:cNvSpPr>
              <p:nvPr/>
            </p:nvSpPr>
            <p:spPr bwMode="gray">
              <a:xfrm>
                <a:off x="1345" y="613"/>
                <a:ext cx="532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 sz="2400"/>
              </a:p>
            </p:txBody>
          </p:sp>
        </p:grpSp>
        <p:sp>
          <p:nvSpPr>
            <p:cNvPr id="96272" name="Text Box 16"/>
            <p:cNvSpPr txBox="1">
              <a:spLocks noChangeArrowheads="1"/>
            </p:cNvSpPr>
            <p:nvPr/>
          </p:nvSpPr>
          <p:spPr bwMode="gray">
            <a:xfrm>
              <a:off x="1276" y="1354"/>
              <a:ext cx="223" cy="2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3200" dirty="0"/>
                <a:t>1</a:t>
              </a:r>
              <a:endParaRPr lang="en-US" sz="2400" dirty="0"/>
            </a:p>
          </p:txBody>
        </p:sp>
        <p:sp>
          <p:nvSpPr>
            <p:cNvPr id="96273" name="Text Box 17"/>
            <p:cNvSpPr txBox="1">
              <a:spLocks noChangeArrowheads="1"/>
            </p:cNvSpPr>
            <p:nvPr/>
          </p:nvSpPr>
          <p:spPr bwMode="gray">
            <a:xfrm>
              <a:off x="768" y="1711"/>
              <a:ext cx="1221" cy="15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800" b="1" u="sng" dirty="0" smtClean="0"/>
                <a:t>НМА, связанные с клиентами: </a:t>
              </a:r>
              <a:endParaRPr lang="en-US" sz="2800" b="1" u="sng" dirty="0" smtClean="0"/>
            </a:p>
            <a:p>
              <a:pPr lvl="0" algn="ctr"/>
              <a:endParaRPr lang="ru-RU" sz="2800" b="1" u="sng" dirty="0" smtClean="0"/>
            </a:p>
            <a:p>
              <a:pPr algn="ctr">
                <a:buFontTx/>
                <a:buChar char="-"/>
              </a:pPr>
              <a:r>
                <a:rPr lang="ru-RU" sz="2800" b="1" dirty="0" smtClean="0"/>
                <a:t>список клиентов;</a:t>
              </a:r>
              <a:endParaRPr lang="en-US" sz="2800" b="1" dirty="0" smtClean="0"/>
            </a:p>
            <a:p>
              <a:pPr algn="ctr">
                <a:buFontTx/>
                <a:buChar char="-"/>
              </a:pPr>
              <a:endParaRPr lang="ru-RU" sz="2800" b="1" dirty="0" smtClean="0"/>
            </a:p>
            <a:p>
              <a:pPr algn="ctr"/>
              <a:r>
                <a:rPr lang="ru-RU" sz="2800" b="1" dirty="0" smtClean="0"/>
                <a:t>- клиентские контракты.</a:t>
              </a:r>
              <a:endParaRPr lang="ru-RU" sz="2800" b="1" dirty="0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381993" y="1717357"/>
            <a:ext cx="2570999" cy="5064443"/>
            <a:chOff x="2156" y="1299"/>
            <a:chExt cx="1415" cy="1991"/>
          </a:xfrm>
        </p:grpSpPr>
        <p:sp>
          <p:nvSpPr>
            <p:cNvPr id="96275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sp>
          <p:nvSpPr>
            <p:cNvPr id="96276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sp>
          <p:nvSpPr>
            <p:cNvPr id="96277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sp>
          <p:nvSpPr>
            <p:cNvPr id="96278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sp>
          <p:nvSpPr>
            <p:cNvPr id="96279" name="Oval 23"/>
            <p:cNvSpPr>
              <a:spLocks noChangeArrowheads="1"/>
            </p:cNvSpPr>
            <p:nvPr/>
          </p:nvSpPr>
          <p:spPr bwMode="gray">
            <a:xfrm>
              <a:off x="2677" y="1370"/>
              <a:ext cx="405" cy="25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 sz="2400"/>
            </a:p>
          </p:txBody>
        </p:sp>
        <p:sp>
          <p:nvSpPr>
            <p:cNvPr id="96280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 sz="2400"/>
            </a:p>
          </p:txBody>
        </p:sp>
        <p:sp>
          <p:nvSpPr>
            <p:cNvPr id="96281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 sz="2400"/>
            </a:p>
          </p:txBody>
        </p:sp>
        <p:sp>
          <p:nvSpPr>
            <p:cNvPr id="96282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 sz="2400"/>
            </a:p>
          </p:txBody>
        </p:sp>
        <p:sp>
          <p:nvSpPr>
            <p:cNvPr id="96283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 sz="2400"/>
            </a:p>
          </p:txBody>
        </p:sp>
        <p:sp>
          <p:nvSpPr>
            <p:cNvPr id="96284" name="Text Box 28"/>
            <p:cNvSpPr txBox="1">
              <a:spLocks noChangeArrowheads="1"/>
            </p:cNvSpPr>
            <p:nvPr/>
          </p:nvSpPr>
          <p:spPr bwMode="gray">
            <a:xfrm>
              <a:off x="2767" y="1354"/>
              <a:ext cx="216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/>
                <a:t>2</a:t>
              </a:r>
              <a:endParaRPr lang="en-US" sz="2400"/>
            </a:p>
          </p:txBody>
        </p:sp>
        <p:sp>
          <p:nvSpPr>
            <p:cNvPr id="96285" name="Text Box 29"/>
            <p:cNvSpPr txBox="1">
              <a:spLocks noChangeArrowheads="1"/>
            </p:cNvSpPr>
            <p:nvPr/>
          </p:nvSpPr>
          <p:spPr bwMode="gray">
            <a:xfrm>
              <a:off x="2156" y="1717"/>
              <a:ext cx="1364" cy="13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400" b="1" u="sng" dirty="0" smtClean="0"/>
                <a:t>НМА, связанные с технологиями:</a:t>
              </a:r>
            </a:p>
            <a:p>
              <a:pPr algn="ctr">
                <a:buFontTx/>
                <a:buChar char="-"/>
              </a:pPr>
              <a:r>
                <a:rPr lang="ru-RU" sz="2400" b="1" dirty="0" smtClean="0"/>
                <a:t> технология; </a:t>
              </a:r>
              <a:endParaRPr lang="en-US" sz="2400" b="1" dirty="0" smtClean="0"/>
            </a:p>
            <a:p>
              <a:pPr algn="ctr">
                <a:buFontTx/>
                <a:buChar char="-"/>
              </a:pPr>
              <a:r>
                <a:rPr lang="en-US" sz="2400" b="1" dirty="0" smtClean="0"/>
                <a:t> </a:t>
              </a:r>
              <a:r>
                <a:rPr lang="ru-RU" sz="2400" b="1" dirty="0" smtClean="0"/>
                <a:t>программное обеспечение; </a:t>
              </a:r>
              <a:endParaRPr lang="en-US" sz="2400" b="1" dirty="0" smtClean="0"/>
            </a:p>
            <a:p>
              <a:pPr algn="ctr">
                <a:buFontTx/>
                <a:buChar char="-"/>
              </a:pPr>
              <a:r>
                <a:rPr lang="ru-RU" sz="2400" b="1" dirty="0" smtClean="0"/>
                <a:t> патенты;</a:t>
              </a:r>
              <a:endParaRPr lang="en-US" sz="2400" b="1" dirty="0" smtClean="0"/>
            </a:p>
            <a:p>
              <a:pPr algn="ctr">
                <a:buFontTx/>
                <a:buChar char="-"/>
              </a:pPr>
              <a:r>
                <a:rPr lang="ru-RU" sz="2400" b="1" dirty="0" smtClean="0"/>
                <a:t>базы данных;</a:t>
              </a:r>
              <a:endParaRPr lang="en-US" sz="2400" b="1" dirty="0" smtClean="0"/>
            </a:p>
            <a:p>
              <a:pPr algn="ctr">
                <a:buFontTx/>
                <a:buChar char="-"/>
              </a:pPr>
              <a:r>
                <a:rPr lang="en-US" sz="2400" b="1" dirty="0" smtClean="0"/>
                <a:t> </a:t>
              </a:r>
              <a:r>
                <a:rPr lang="ru-RU" sz="2400" b="1" dirty="0" smtClean="0"/>
                <a:t>ноу-хау.</a:t>
              </a:r>
            </a:p>
            <a:p>
              <a:pPr>
                <a:buFontTx/>
                <a:buChar char="-"/>
              </a:pPr>
              <a:endParaRPr lang="en-US" sz="2400" dirty="0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4856903" y="1717357"/>
            <a:ext cx="2477356" cy="5064443"/>
            <a:chOff x="3641" y="1299"/>
            <a:chExt cx="1418" cy="1991"/>
          </a:xfrm>
        </p:grpSpPr>
        <p:sp>
          <p:nvSpPr>
            <p:cNvPr id="96289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sp>
          <p:nvSpPr>
            <p:cNvPr id="96290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sp>
          <p:nvSpPr>
            <p:cNvPr id="96291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sp>
          <p:nvSpPr>
            <p:cNvPr id="96292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grpSp>
          <p:nvGrpSpPr>
            <p:cNvPr id="6" name="Group 37"/>
            <p:cNvGrpSpPr>
              <a:grpSpLocks/>
            </p:cNvGrpSpPr>
            <p:nvPr/>
          </p:nvGrpSpPr>
          <p:grpSpPr bwMode="auto">
            <a:xfrm>
              <a:off x="4165" y="1299"/>
              <a:ext cx="405" cy="392"/>
              <a:chOff x="1289" y="587"/>
              <a:chExt cx="668" cy="647"/>
            </a:xfrm>
          </p:grpSpPr>
          <p:sp>
            <p:nvSpPr>
              <p:cNvPr id="96294" name="Oval 38"/>
              <p:cNvSpPr>
                <a:spLocks noChangeArrowheads="1"/>
              </p:cNvSpPr>
              <p:nvPr/>
            </p:nvSpPr>
            <p:spPr bwMode="gray">
              <a:xfrm>
                <a:off x="1289" y="706"/>
                <a:ext cx="668" cy="421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 sz="2400"/>
              </a:p>
            </p:txBody>
          </p:sp>
          <p:sp>
            <p:nvSpPr>
              <p:cNvPr id="96295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 sz="2400"/>
              </a:p>
            </p:txBody>
          </p:sp>
          <p:sp>
            <p:nvSpPr>
              <p:cNvPr id="96296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 sz="2400"/>
              </a:p>
            </p:txBody>
          </p:sp>
          <p:sp>
            <p:nvSpPr>
              <p:cNvPr id="96297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 sz="2400"/>
              </a:p>
            </p:txBody>
          </p:sp>
          <p:sp>
            <p:nvSpPr>
              <p:cNvPr id="96298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 sz="2400"/>
              </a:p>
            </p:txBody>
          </p:sp>
        </p:grpSp>
        <p:sp>
          <p:nvSpPr>
            <p:cNvPr id="96299" name="Text Box 43"/>
            <p:cNvSpPr txBox="1">
              <a:spLocks noChangeArrowheads="1"/>
            </p:cNvSpPr>
            <p:nvPr/>
          </p:nvSpPr>
          <p:spPr bwMode="gray">
            <a:xfrm>
              <a:off x="4251" y="1354"/>
              <a:ext cx="225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/>
                <a:t>3</a:t>
              </a:r>
              <a:endParaRPr lang="en-US" sz="2400"/>
            </a:p>
          </p:txBody>
        </p:sp>
        <p:sp>
          <p:nvSpPr>
            <p:cNvPr id="96300" name="Text Box 44"/>
            <p:cNvSpPr txBox="1">
              <a:spLocks noChangeArrowheads="1"/>
            </p:cNvSpPr>
            <p:nvPr/>
          </p:nvSpPr>
          <p:spPr bwMode="gray">
            <a:xfrm>
              <a:off x="3641" y="1689"/>
              <a:ext cx="1363" cy="136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000" b="1" u="sng" dirty="0" smtClean="0"/>
                <a:t>НМА, связанные с контрактами</a:t>
              </a:r>
              <a:r>
                <a:rPr lang="ru-RU" sz="2000" u="sng" dirty="0" smtClean="0"/>
                <a:t>:</a:t>
              </a:r>
            </a:p>
            <a:p>
              <a:pPr algn="ctr"/>
              <a:r>
                <a:rPr lang="ru-RU" sz="2000" dirty="0" smtClean="0"/>
                <a:t>- </a:t>
              </a:r>
              <a:r>
                <a:rPr lang="ru-RU" sz="2000" b="1" dirty="0" smtClean="0"/>
                <a:t>лицензии, роялти, лицензионные договоры, договоры франчайзинга;</a:t>
              </a:r>
            </a:p>
            <a:p>
              <a:pPr algn="ctr"/>
              <a:r>
                <a:rPr lang="ru-RU" sz="2000" b="1" dirty="0" smtClean="0"/>
                <a:t>- права пользования минеральными ресурсами.</a:t>
              </a:r>
              <a:endParaRPr lang="ru-RU" sz="2000" b="1" dirty="0"/>
            </a:p>
          </p:txBody>
        </p:sp>
      </p:grpSp>
      <p:grpSp>
        <p:nvGrpSpPr>
          <p:cNvPr id="49" name="Group 3"/>
          <p:cNvGrpSpPr>
            <a:grpSpLocks/>
          </p:cNvGrpSpPr>
          <p:nvPr/>
        </p:nvGrpSpPr>
        <p:grpSpPr bwMode="auto">
          <a:xfrm>
            <a:off x="9334523" y="1717357"/>
            <a:ext cx="2849011" cy="5064443"/>
            <a:chOff x="720" y="1299"/>
            <a:chExt cx="1363" cy="1991"/>
          </a:xfrm>
        </p:grpSpPr>
        <p:sp>
          <p:nvSpPr>
            <p:cNvPr id="50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sp>
          <p:nvSpPr>
            <p:cNvPr id="51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sp>
          <p:nvSpPr>
            <p:cNvPr id="52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sp>
          <p:nvSpPr>
            <p:cNvPr id="53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grpSp>
          <p:nvGrpSpPr>
            <p:cNvPr id="56" name="Group 10"/>
            <p:cNvGrpSpPr>
              <a:grpSpLocks/>
            </p:cNvGrpSpPr>
            <p:nvPr/>
          </p:nvGrpSpPr>
          <p:grpSpPr bwMode="auto">
            <a:xfrm>
              <a:off x="1189" y="1299"/>
              <a:ext cx="405" cy="392"/>
              <a:chOff x="1289" y="587"/>
              <a:chExt cx="668" cy="647"/>
            </a:xfrm>
          </p:grpSpPr>
          <p:sp>
            <p:nvSpPr>
              <p:cNvPr id="59" name="Oval 11"/>
              <p:cNvSpPr>
                <a:spLocks noChangeArrowheads="1"/>
              </p:cNvSpPr>
              <p:nvPr/>
            </p:nvSpPr>
            <p:spPr bwMode="gray">
              <a:xfrm>
                <a:off x="1289" y="706"/>
                <a:ext cx="668" cy="421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 sz="2400"/>
              </a:p>
            </p:txBody>
          </p:sp>
          <p:sp>
            <p:nvSpPr>
              <p:cNvPr id="60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 sz="2400"/>
              </a:p>
            </p:txBody>
          </p:sp>
          <p:sp>
            <p:nvSpPr>
              <p:cNvPr id="61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 sz="2400"/>
              </a:p>
            </p:txBody>
          </p:sp>
          <p:sp>
            <p:nvSpPr>
              <p:cNvPr id="62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 sz="2400"/>
              </a:p>
            </p:txBody>
          </p:sp>
          <p:sp>
            <p:nvSpPr>
              <p:cNvPr id="63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 sz="2400"/>
              </a:p>
            </p:txBody>
          </p:sp>
        </p:grpSp>
        <p:sp>
          <p:nvSpPr>
            <p:cNvPr id="57" name="Text Box 16"/>
            <p:cNvSpPr txBox="1">
              <a:spLocks noChangeArrowheads="1"/>
            </p:cNvSpPr>
            <p:nvPr/>
          </p:nvSpPr>
          <p:spPr bwMode="gray">
            <a:xfrm>
              <a:off x="1293" y="1354"/>
              <a:ext cx="188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dirty="0" smtClean="0"/>
                <a:t>5</a:t>
              </a:r>
              <a:endParaRPr lang="en-US" sz="2400" dirty="0"/>
            </a:p>
          </p:txBody>
        </p:sp>
        <p:sp>
          <p:nvSpPr>
            <p:cNvPr id="58" name="Text Box 17"/>
            <p:cNvSpPr txBox="1">
              <a:spLocks noChangeArrowheads="1"/>
            </p:cNvSpPr>
            <p:nvPr/>
          </p:nvSpPr>
          <p:spPr bwMode="gray">
            <a:xfrm>
              <a:off x="857" y="1689"/>
              <a:ext cx="1207" cy="14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 algn="ctr"/>
              <a:r>
                <a:rPr lang="ru-RU" sz="2000" b="1" u="sng" dirty="0" smtClean="0"/>
                <a:t>НМА, связанные с искусством:</a:t>
              </a:r>
            </a:p>
            <a:p>
              <a:pPr algn="ctr"/>
              <a:r>
                <a:rPr lang="ru-RU" sz="2000" b="1" dirty="0" smtClean="0"/>
                <a:t>- опера, балет, книги, журналы, газеты, прочие литературные произведения;</a:t>
              </a:r>
            </a:p>
            <a:p>
              <a:pPr algn="ctr"/>
              <a:r>
                <a:rPr lang="ru-RU" sz="2000" b="1" dirty="0" smtClean="0"/>
                <a:t>- музыкальные произведения;</a:t>
              </a:r>
            </a:p>
            <a:p>
              <a:pPr algn="ctr"/>
              <a:r>
                <a:rPr lang="ru-RU" sz="2000" b="1" dirty="0" smtClean="0"/>
                <a:t>- картины, фотографии, видео и аудио материалы.</a:t>
              </a:r>
              <a:endParaRPr lang="ru-RU" sz="2000" b="1" dirty="0"/>
            </a:p>
          </p:txBody>
        </p:sp>
      </p:grp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23392" y="436023"/>
            <a:ext cx="115686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Идентифицируемые нематериальные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активы включают: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7" name="Group 18"/>
          <p:cNvGrpSpPr>
            <a:grpSpLocks/>
          </p:cNvGrpSpPr>
          <p:nvPr/>
        </p:nvGrpSpPr>
        <p:grpSpPr bwMode="auto">
          <a:xfrm>
            <a:off x="7239008" y="1717357"/>
            <a:ext cx="2286016" cy="5064443"/>
            <a:chOff x="2208" y="1299"/>
            <a:chExt cx="1363" cy="1991"/>
          </a:xfrm>
        </p:grpSpPr>
        <p:sp>
          <p:nvSpPr>
            <p:cNvPr id="78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sp>
          <p:nvSpPr>
            <p:cNvPr id="79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sp>
          <p:nvSpPr>
            <p:cNvPr id="80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sp>
          <p:nvSpPr>
            <p:cNvPr id="81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/>
            </a:p>
          </p:txBody>
        </p:sp>
        <p:sp>
          <p:nvSpPr>
            <p:cNvPr id="82" name="Oval 23"/>
            <p:cNvSpPr>
              <a:spLocks noChangeArrowheads="1"/>
            </p:cNvSpPr>
            <p:nvPr/>
          </p:nvSpPr>
          <p:spPr bwMode="gray">
            <a:xfrm>
              <a:off x="2677" y="1370"/>
              <a:ext cx="405" cy="25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 sz="2400"/>
            </a:p>
          </p:txBody>
        </p:sp>
        <p:sp>
          <p:nvSpPr>
            <p:cNvPr id="83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 sz="2400"/>
            </a:p>
          </p:txBody>
        </p:sp>
        <p:sp>
          <p:nvSpPr>
            <p:cNvPr id="84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 sz="2400"/>
            </a:p>
          </p:txBody>
        </p:sp>
        <p:sp>
          <p:nvSpPr>
            <p:cNvPr id="85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 sz="2400"/>
            </a:p>
          </p:txBody>
        </p:sp>
        <p:sp>
          <p:nvSpPr>
            <p:cNvPr id="86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 sz="2400"/>
            </a:p>
          </p:txBody>
        </p:sp>
        <p:sp>
          <p:nvSpPr>
            <p:cNvPr id="87" name="Text Box 28"/>
            <p:cNvSpPr txBox="1">
              <a:spLocks noChangeArrowheads="1"/>
            </p:cNvSpPr>
            <p:nvPr/>
          </p:nvSpPr>
          <p:spPr bwMode="gray">
            <a:xfrm>
              <a:off x="2758" y="1354"/>
              <a:ext cx="234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3200" dirty="0"/>
                <a:t>4</a:t>
              </a:r>
              <a:endParaRPr lang="en-US" sz="2400" dirty="0"/>
            </a:p>
          </p:txBody>
        </p:sp>
        <p:sp>
          <p:nvSpPr>
            <p:cNvPr id="88" name="Text Box 29"/>
            <p:cNvSpPr txBox="1">
              <a:spLocks noChangeArrowheads="1"/>
            </p:cNvSpPr>
            <p:nvPr/>
          </p:nvSpPr>
          <p:spPr bwMode="gray">
            <a:xfrm>
              <a:off x="2256" y="1745"/>
              <a:ext cx="1264" cy="94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 algn="ctr">
                <a:spcAft>
                  <a:spcPts val="600"/>
                </a:spcAft>
              </a:pPr>
              <a:r>
                <a:rPr lang="ru-RU" sz="2000" b="1" u="sng" dirty="0" smtClean="0"/>
                <a:t>НМА, связанные с маркетингом</a:t>
              </a:r>
              <a:r>
                <a:rPr lang="ru-RU" sz="2000" u="sng" dirty="0" smtClean="0"/>
                <a:t>:</a:t>
              </a:r>
            </a:p>
            <a:p>
              <a:pPr algn="ctr">
                <a:spcAft>
                  <a:spcPts val="600"/>
                </a:spcAft>
              </a:pPr>
              <a:r>
                <a:rPr lang="ru-RU" sz="2000" b="1" dirty="0" smtClean="0"/>
                <a:t>- товарные знаки;</a:t>
              </a:r>
            </a:p>
            <a:p>
              <a:pPr algn="ctr">
                <a:spcAft>
                  <a:spcPts val="600"/>
                </a:spcAft>
              </a:pPr>
              <a:r>
                <a:rPr lang="ru-RU" sz="2000" b="1" dirty="0" smtClean="0"/>
                <a:t>- соглашение об отказе от конкуренции.</a:t>
              </a:r>
              <a:endParaRPr lang="ru-RU" sz="2000" b="1" dirty="0"/>
            </a:p>
          </p:txBody>
        </p:sp>
      </p:grpSp>
      <p:sp>
        <p:nvSpPr>
          <p:cNvPr id="65" name="Rectangle 1"/>
          <p:cNvSpPr>
            <a:spLocks noChangeArrowheads="1"/>
          </p:cNvSpPr>
          <p:nvPr/>
        </p:nvSpPr>
        <p:spPr bwMode="auto">
          <a:xfrm>
            <a:off x="923285" y="89626"/>
            <a:ext cx="106957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Идентифицируемые нематериальные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активы включают: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80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8576" y="309279"/>
            <a:ext cx="11120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cxnSp>
        <p:nvCxnSpPr>
          <p:cNvPr id="11" name="Straight Connector 15"/>
          <p:cNvCxnSpPr/>
          <p:nvPr/>
        </p:nvCxnSpPr>
        <p:spPr>
          <a:xfrm>
            <a:off x="452079" y="817528"/>
            <a:ext cx="1102658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815788" y="194979"/>
            <a:ext cx="10466294" cy="792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/>
              <a:t>ВИДЫ СТОИМОСТИ ОСНОВНЫХ  ФОНДОВ </a:t>
            </a:r>
            <a:endParaRPr lang="ru-RU" sz="1600" b="1" dirty="0">
              <a:solidFill>
                <a:srgbClr val="FF6600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94554" y="987067"/>
            <a:ext cx="11728016" cy="766921"/>
            <a:chOff x="0" y="2317"/>
            <a:chExt cx="11728016" cy="766921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0" y="2317"/>
              <a:ext cx="11728016" cy="766921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37438" y="39755"/>
              <a:ext cx="11653140" cy="692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kern="1200" dirty="0" smtClean="0"/>
                <a:t>1. ПЕРВОНАЧАЛЬНАЯ СТОИМОСТЬ</a:t>
              </a:r>
              <a:endParaRPr lang="ru-RU" sz="3200" kern="1200" dirty="0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194554" y="1753988"/>
            <a:ext cx="11728016" cy="945690"/>
            <a:chOff x="0" y="769238"/>
            <a:chExt cx="11728016" cy="94569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0" y="769238"/>
              <a:ext cx="11728016" cy="94569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рямоугольник 14"/>
            <p:cNvSpPr/>
            <p:nvPr/>
          </p:nvSpPr>
          <p:spPr>
            <a:xfrm>
              <a:off x="0" y="769238"/>
              <a:ext cx="11728016" cy="9456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2365" tIns="35560" rIns="199136" bIns="35560" numCol="1" spcCol="1270" anchor="t" anchorCtr="0">
              <a:noAutofit/>
            </a:bodyPr>
            <a:lstStyle/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ru-RU" sz="2800" kern="1200" dirty="0" smtClean="0"/>
                <a:t>ПОЛНАЯ</a:t>
              </a:r>
              <a:endParaRPr lang="ru-RU" sz="2800" kern="1200" dirty="0"/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ru-RU" sz="2800" kern="1200" dirty="0" smtClean="0"/>
                <a:t>ОСТАТОЧНАЯ</a:t>
              </a:r>
              <a:endParaRPr lang="ru-RU" sz="2800" kern="1200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31992" y="3366427"/>
            <a:ext cx="11728016" cy="1033545"/>
            <a:chOff x="0" y="2481850"/>
            <a:chExt cx="11728016" cy="1033545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0" y="2481850"/>
              <a:ext cx="11728016" cy="103354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рямоугольник 19"/>
            <p:cNvSpPr/>
            <p:nvPr/>
          </p:nvSpPr>
          <p:spPr>
            <a:xfrm>
              <a:off x="0" y="2481850"/>
              <a:ext cx="11728016" cy="10335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2365" tIns="35560" rIns="199136" bIns="35560" numCol="1" spcCol="1270" anchor="t" anchorCtr="0">
              <a:noAutofit/>
            </a:bodyPr>
            <a:lstStyle/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ru-RU" sz="2800" kern="1200" dirty="0" smtClean="0"/>
                <a:t>ПОЛНАЯ</a:t>
              </a:r>
              <a:endParaRPr lang="ru-RU" sz="2800" kern="1200" dirty="0"/>
            </a:p>
            <a:p>
              <a:pPr marL="285750" lvl="1" indent="-28575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ru-RU" sz="2800" kern="1200" dirty="0" smtClean="0"/>
                <a:t>ОСТАТОЧНАЯ</a:t>
              </a:r>
              <a:endParaRPr lang="ru-RU" sz="2800" kern="1200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176166" y="2622816"/>
            <a:ext cx="11728016" cy="843783"/>
            <a:chOff x="0" y="1638067"/>
            <a:chExt cx="11728016" cy="843783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0" y="1714929"/>
              <a:ext cx="11728016" cy="766921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23" name="Скругленный прямоугольник 4"/>
            <p:cNvSpPr/>
            <p:nvPr/>
          </p:nvSpPr>
          <p:spPr>
            <a:xfrm>
              <a:off x="37438" y="1638067"/>
              <a:ext cx="11653140" cy="692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kern="1200" dirty="0" smtClean="0"/>
                <a:t>2. ВОССТАНОВИТЕЛЬНАЯ (ТЕКУЩАЯ)</a:t>
              </a:r>
              <a:endParaRPr lang="ru-RU" sz="3200" kern="1200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157116" y="4207011"/>
            <a:ext cx="11728016" cy="766921"/>
            <a:chOff x="0" y="3515395"/>
            <a:chExt cx="11728016" cy="766921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0" y="3515395"/>
              <a:ext cx="11728016" cy="766921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37438" y="3552833"/>
              <a:ext cx="11653140" cy="692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kern="1200" dirty="0" smtClean="0"/>
                <a:t>3. ЛИКВИДАЦИОННАЯ</a:t>
              </a:r>
              <a:endParaRPr lang="ru-RU" sz="3200" kern="1200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174842" y="5055228"/>
            <a:ext cx="11728016" cy="766921"/>
            <a:chOff x="0" y="4296618"/>
            <a:chExt cx="11728016" cy="766921"/>
          </a:xfrm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0" y="4296618"/>
              <a:ext cx="11728016" cy="766921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32" name="Скругленный прямоугольник 4"/>
            <p:cNvSpPr/>
            <p:nvPr/>
          </p:nvSpPr>
          <p:spPr>
            <a:xfrm>
              <a:off x="37438" y="4334056"/>
              <a:ext cx="11653140" cy="692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kern="1200" dirty="0" smtClean="0"/>
                <a:t>4. РЫНОЧНАЯ</a:t>
              </a:r>
              <a:endParaRPr lang="ru-RU" sz="3200" kern="1200" dirty="0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174842" y="5912651"/>
            <a:ext cx="11728016" cy="766921"/>
            <a:chOff x="0" y="5077841"/>
            <a:chExt cx="11728016" cy="766921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0" y="5077841"/>
              <a:ext cx="11728016" cy="766921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30" name="Скругленный прямоугольник 6"/>
            <p:cNvSpPr/>
            <p:nvPr/>
          </p:nvSpPr>
          <p:spPr>
            <a:xfrm>
              <a:off x="37438" y="5115279"/>
              <a:ext cx="11653140" cy="6920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kern="1200" dirty="0" smtClean="0"/>
                <a:t>5. СРЕДНЕГОДОВАЯ</a:t>
              </a:r>
              <a:endParaRPr lang="ru-RU" sz="3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608995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grandars.ru/images/1/review/id/587/771f22405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4075" y="1143001"/>
            <a:ext cx="10629276" cy="5120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592195" y="260648"/>
            <a:ext cx="96732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/>
              <a:t>Кругооборот стоимости основных средств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222191" y="3670348"/>
            <a:ext cx="41170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Виды ремонтов </a:t>
            </a:r>
            <a:r>
              <a:rPr lang="ru-RU" sz="3200" dirty="0"/>
              <a:t>основных </a:t>
            </a:r>
            <a:r>
              <a:rPr lang="ru-RU" sz="3200" dirty="0" smtClean="0"/>
              <a:t>фондов: </a:t>
            </a:r>
            <a:endParaRPr lang="ru-RU" sz="3200" dirty="0"/>
          </a:p>
          <a:p>
            <a:pPr marL="571500" indent="-571500">
              <a:buFont typeface="Wingdings" pitchFamily="2" charset="2"/>
              <a:buChar char="§"/>
            </a:pPr>
            <a:r>
              <a:rPr lang="ru-RU" sz="3200" dirty="0"/>
              <a:t>текущий, 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ru-RU" sz="3200" dirty="0"/>
              <a:t>средний, 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ru-RU" sz="3200" dirty="0"/>
              <a:t>капитальный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8653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4"/>
          <p:cNvSpPr>
            <a:spLocks noGrp="1"/>
          </p:cNvSpPr>
          <p:nvPr>
            <p:ph type="title"/>
          </p:nvPr>
        </p:nvSpPr>
        <p:spPr>
          <a:xfrm>
            <a:off x="1185002" y="264455"/>
            <a:ext cx="10097080" cy="72008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000" b="1" dirty="0" smtClean="0"/>
              <a:t>АМОРТИЗАЦИЯ ОСНОВНЫХ ФОНДОВ</a:t>
            </a:r>
            <a:endParaRPr lang="ru-RU" sz="4000" b="1" dirty="0"/>
          </a:p>
        </p:txBody>
      </p:sp>
      <p:graphicFrame>
        <p:nvGraphicFramePr>
          <p:cNvPr id="4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995893"/>
              </p:ext>
            </p:extLst>
          </p:nvPr>
        </p:nvGraphicFramePr>
        <p:xfrm>
          <a:off x="372426" y="880585"/>
          <a:ext cx="11629070" cy="4488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 descr="C:\Users\Комарова\Desktop\АМОРТ\shkola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888" y="5218447"/>
            <a:ext cx="2088232" cy="156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593120" y="6410240"/>
            <a:ext cx="140102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ИЗНОС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21402" y="5004970"/>
            <a:ext cx="464138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  М  О  Р  Т  И  З  А  Ц  И  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Picture 3" descr="C:\Users\Комарова\Desktop\АМОРТ\3_b_93541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948" y="5267240"/>
            <a:ext cx="2016224" cy="1452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Комарова\Desktop\АМОРТ\20130209161844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4508" y="5299290"/>
            <a:ext cx="1735364" cy="1417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трелка вправо 9"/>
          <p:cNvSpPr/>
          <p:nvPr/>
        </p:nvSpPr>
        <p:spPr>
          <a:xfrm>
            <a:off x="3804430" y="5779754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271242" y="6423241"/>
            <a:ext cx="2016224" cy="482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ВОССТАНОВЛЕНИЕ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7169240" y="5779754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16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/>
      <p:bldP spid="7" grpId="0"/>
      <p:bldP spid="10" grpId="0" animBg="1"/>
      <p:bldP spid="11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5"/>
          <p:cNvSpPr txBox="1">
            <a:spLocks/>
          </p:cNvSpPr>
          <p:nvPr/>
        </p:nvSpPr>
        <p:spPr>
          <a:xfrm>
            <a:off x="373154" y="1396906"/>
            <a:ext cx="11609291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7504" y="133350"/>
            <a:ext cx="10636696" cy="7765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6500" b="1" dirty="0"/>
              <a:t>Методы начисления амортизации: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73154" y="1434375"/>
            <a:ext cx="11399746" cy="120032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dirty="0"/>
              <a:t>а) метод равномерного (прямолинейного) списания стоимости;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73154" y="2885280"/>
            <a:ext cx="11399746" cy="120032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dirty="0"/>
              <a:t>б) метод списания стоимости пропорционально объему выполненных работ (производственный метод);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373154" y="4293959"/>
            <a:ext cx="11399746" cy="230832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dirty="0"/>
              <a:t>в) метод ускоренного списания: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/>
              <a:t>списание стоимости по сумме чисел (кумулятивный метод);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ru-RU" sz="3600" dirty="0"/>
              <a:t>метод уменьшающегося остатка.</a:t>
            </a:r>
          </a:p>
        </p:txBody>
      </p:sp>
    </p:spTree>
    <p:extLst>
      <p:ext uri="{BB962C8B-B14F-4D97-AF65-F5344CB8AC3E}">
        <p14:creationId xmlns:p14="http://schemas.microsoft.com/office/powerpoint/2010/main" val="5003475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  <p:bldP spid="9" grpId="0"/>
      <p:bldP spid="8" grpId="0" animBg="1"/>
      <p:bldP spid="13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32410"/>
            <a:ext cx="10027920" cy="97500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Показатели эффективности использования основных фондов</a:t>
            </a:r>
            <a:endParaRPr lang="ru-RU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55940773"/>
                  </p:ext>
                </p:extLst>
              </p:nvPr>
            </p:nvGraphicFramePr>
            <p:xfrm>
              <a:off x="512661" y="1523493"/>
              <a:ext cx="11526940" cy="479863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39839"/>
                    <a:gridCol w="3086100"/>
                    <a:gridCol w="2882900"/>
                    <a:gridCol w="5118101"/>
                  </a:tblGrid>
                  <a:tr h="71635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400" dirty="0" smtClean="0">
                              <a:solidFill>
                                <a:schemeClr val="tx1"/>
                              </a:solidFill>
                            </a:rPr>
                            <a:t>№</a:t>
                          </a:r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400" dirty="0" smtClean="0">
                              <a:solidFill>
                                <a:schemeClr val="tx1"/>
                              </a:solidFill>
                            </a:rPr>
                            <a:t>НАИМЕНОВАНИЕ</a:t>
                          </a:r>
                          <a:r>
                            <a:rPr lang="ru-RU" sz="2400" baseline="0" dirty="0" smtClean="0">
                              <a:solidFill>
                                <a:schemeClr val="tx1"/>
                              </a:solidFill>
                            </a:rPr>
                            <a:t> ПОКАЗАТЕЛЯ</a:t>
                          </a:r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400" dirty="0" smtClean="0">
                              <a:solidFill>
                                <a:schemeClr val="tx1"/>
                              </a:solidFill>
                            </a:rPr>
                            <a:t>МЕТОДИКА</a:t>
                          </a:r>
                        </a:p>
                        <a:p>
                          <a:pPr algn="ctr"/>
                          <a:r>
                            <a:rPr lang="ru-RU" sz="2400" dirty="0" smtClean="0">
                              <a:solidFill>
                                <a:schemeClr val="tx1"/>
                              </a:solidFill>
                            </a:rPr>
                            <a:t> РАСЧЕТА</a:t>
                          </a:r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400" dirty="0" smtClean="0">
                              <a:solidFill>
                                <a:schemeClr val="tx1"/>
                              </a:solidFill>
                            </a:rPr>
                            <a:t>ХАРАКТЕРИЗУЕТ </a:t>
                          </a:r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/>
                    </a:tc>
                  </a:tr>
                  <a:tr h="606297"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1</a:t>
                          </a:r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ФОНДООТДАЧА</a:t>
                          </a:r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Ф</m:t>
                                  </m:r>
                                </m:e>
                                <m:sub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о</m:t>
                                  </m:r>
                                </m:sub>
                              </m:sSub>
                            </m:oMath>
                          </a14:m>
                          <a:r>
                            <a:rPr lang="ru-RU" sz="2400" dirty="0" smtClean="0"/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b="0" i="1" dirty="0" smtClean="0">
                                      <a:latin typeface="Cambria Math"/>
                                    </a:rPr>
                                    <m:t>ВЫРУЧКА</m:t>
                                  </m:r>
                                </m:num>
                                <m:den>
                                  <m:acc>
                                    <m:accPr>
                                      <m:chr m:val="̅"/>
                                      <m:ctrlPr>
                                        <a:rPr lang="ru-RU" sz="240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ru-RU" sz="2400" b="0" i="1" dirty="0" smtClean="0">
                                          <a:latin typeface="Cambria Math"/>
                                        </a:rPr>
                                        <m:t>Ф</m:t>
                                      </m:r>
                                    </m:e>
                                  </m:acc>
                                </m:den>
                              </m:f>
                            </m:oMath>
                          </a14:m>
                          <a:endParaRPr lang="ru-RU" sz="2400" b="0" dirty="0" smtClean="0">
                            <a:ea typeface="Cambria Math"/>
                          </a:endParaRPr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None/>
                          </a:pPr>
                          <a:r>
                            <a:rPr lang="ru-RU" sz="2000" b="0" i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сколько дохода приносит 1 тенге стоимости основных фондов</a:t>
                          </a:r>
                        </a:p>
                      </a:txBody>
                      <a:tcPr marL="121920" marR="121920"/>
                    </a:tc>
                  </a:tr>
                  <a:tr h="762507"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2</a:t>
                          </a:r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ФОНДОЕМКОСТЬ</a:t>
                          </a:r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Ф</m:t>
                                  </m:r>
                                </m:e>
                                <m:sub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о</m:t>
                                  </m:r>
                                </m:sub>
                              </m:sSub>
                            </m:oMath>
                          </a14:m>
                          <a:r>
                            <a:rPr lang="ru-RU" sz="2400" dirty="0" smtClean="0"/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̅"/>
                                      <m:ctrlPr>
                                        <a:rPr lang="ru-RU" sz="240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ru-RU" sz="2400" b="0" i="1" dirty="0" smtClean="0">
                                          <a:latin typeface="Cambria Math"/>
                                        </a:rPr>
                                        <m:t>Ф</m:t>
                                      </m:r>
                                    </m:e>
                                  </m:acc>
                                </m:num>
                                <m:den>
                                  <m:r>
                                    <a:rPr lang="ru-RU" sz="2400" i="1" dirty="0" smtClean="0">
                                      <a:latin typeface="Cambria Math"/>
                                    </a:rPr>
                                    <m:t>В</m:t>
                                  </m:r>
                                  <m:r>
                                    <a:rPr lang="ru-RU" sz="2400" b="0" i="1" dirty="0" smtClean="0">
                                      <a:latin typeface="Cambria Math"/>
                                    </a:rPr>
                                    <m:t>ЫРУЧКА</m:t>
                                  </m:r>
                                </m:den>
                              </m:f>
                            </m:oMath>
                          </a14:m>
                          <a:endParaRPr lang="ru-RU" sz="2400" b="0" dirty="0" smtClean="0">
                            <a:ea typeface="Cambria Math"/>
                          </a:endParaRPr>
                        </a:p>
                        <a:p>
                          <a:endParaRPr lang="ru-RU" sz="18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i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сколько тиын стоимости основных фондов в 1 тенге дохода</a:t>
                          </a:r>
                          <a:endParaRPr lang="ru-RU" sz="2000" dirty="0"/>
                        </a:p>
                      </a:txBody>
                      <a:tcPr marL="121920" marR="121920"/>
                    </a:tc>
                  </a:tr>
                  <a:tr h="1104010"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3</a:t>
                          </a:r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ФОНДО-</a:t>
                          </a:r>
                        </a:p>
                        <a:p>
                          <a:r>
                            <a:rPr lang="ru-RU" sz="2400" dirty="0" smtClean="0"/>
                            <a:t>ВООРУЖЕННОСТЬ</a:t>
                          </a:r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endParaRPr lang="ru-RU" sz="2400" dirty="0" smtClean="0"/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000" b="0" i="1" smtClean="0">
                                      <a:latin typeface="Cambria Math"/>
                                    </a:rPr>
                                    <m:t>Ф</m:t>
                                  </m:r>
                                </m:e>
                                <m:sub>
                                  <m:r>
                                    <a:rPr lang="ru-RU" sz="2000" b="0" i="1" smtClean="0">
                                      <a:latin typeface="Cambria Math"/>
                                    </a:rPr>
                                    <m:t>в</m:t>
                                  </m:r>
                                </m:sub>
                              </m:sSub>
                            </m:oMath>
                          </a14:m>
                          <a:r>
                            <a:rPr lang="ru-RU" sz="2000" dirty="0" smtClean="0"/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̅"/>
                                      <m:ctrlPr>
                                        <a:rPr lang="ru-RU" sz="200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ru-RU" sz="2000" b="0" i="1" dirty="0" smtClean="0">
                                          <a:latin typeface="Cambria Math"/>
                                        </a:rPr>
                                        <m:t>Ф</m:t>
                                      </m:r>
                                    </m:e>
                                  </m:acc>
                                </m:num>
                                <m:den>
                                  <m:r>
                                    <a:rPr lang="ru-RU" sz="2000" b="0" i="1" dirty="0" smtClean="0">
                                      <a:latin typeface="Cambria Math"/>
                                    </a:rPr>
                                    <m:t>численность персонала</m:t>
                                  </m:r>
                                </m:den>
                              </m:f>
                            </m:oMath>
                          </a14:m>
                          <a:endParaRPr lang="ru-RU" sz="2000" b="0" dirty="0" smtClean="0">
                            <a:ea typeface="Cambria Math"/>
                          </a:endParaRPr>
                        </a:p>
                        <a:p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i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размер затрат основных фондов на 1 работника</a:t>
                          </a:r>
                          <a:endParaRPr lang="ru-RU" sz="2000" dirty="0"/>
                        </a:p>
                      </a:txBody>
                      <a:tcPr marL="121920" marR="121920"/>
                    </a:tc>
                  </a:tr>
                  <a:tr h="853522"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4</a:t>
                          </a:r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ru-RU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ФОНДОРЕНТАБЕЛЬНОСТЬ</a:t>
                          </a:r>
                          <a:endParaRPr lang="ru-RU" sz="2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Ф</m:t>
                                  </m:r>
                                </m:e>
                                <m:sub>
                                  <m:r>
                                    <a:rPr lang="ru-RU" sz="2400" b="0" i="1" smtClean="0">
                                      <a:latin typeface="Cambria Math"/>
                                    </a:rPr>
                                    <m:t>р</m:t>
                                  </m:r>
                                </m:sub>
                              </m:sSub>
                            </m:oMath>
                          </a14:m>
                          <a:r>
                            <a:rPr lang="ru-RU" sz="2400" dirty="0" smtClean="0"/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4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b="0" i="1" dirty="0" smtClean="0">
                                      <a:latin typeface="Cambria Math"/>
                                    </a:rPr>
                                    <m:t>Прибыль</m:t>
                                  </m:r>
                                </m:num>
                                <m:den>
                                  <m:acc>
                                    <m:accPr>
                                      <m:chr m:val="̅"/>
                                      <m:ctrlPr>
                                        <a:rPr lang="ru-RU" sz="240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ru-RU" sz="2400" b="0" i="1" dirty="0" smtClean="0">
                                          <a:latin typeface="Cambria Math"/>
                                        </a:rPr>
                                        <m:t>Ф</m:t>
                                      </m:r>
                                    </m:e>
                                  </m:acc>
                                </m:den>
                              </m:f>
                            </m:oMath>
                          </a14:m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dirty="0" smtClean="0"/>
                            <a:t>сколько тенге прибыли (от реализации или до налогообложения) приходится на 100 тенге основных фондов</a:t>
                          </a:r>
                          <a:endParaRPr lang="ru-RU" sz="2000" dirty="0"/>
                        </a:p>
                      </a:txBody>
                      <a:tcPr marL="121920" marR="12192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55940773"/>
                  </p:ext>
                </p:extLst>
              </p:nvPr>
            </p:nvGraphicFramePr>
            <p:xfrm>
              <a:off x="512661" y="1523493"/>
              <a:ext cx="11526940" cy="479863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39839"/>
                    <a:gridCol w="3086100"/>
                    <a:gridCol w="2882900"/>
                    <a:gridCol w="5118101"/>
                  </a:tblGrid>
                  <a:tr h="8229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400" dirty="0" smtClean="0">
                              <a:solidFill>
                                <a:schemeClr val="tx1"/>
                              </a:solidFill>
                            </a:rPr>
                            <a:t>№</a:t>
                          </a:r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400" dirty="0" smtClean="0">
                              <a:solidFill>
                                <a:schemeClr val="tx1"/>
                              </a:solidFill>
                            </a:rPr>
                            <a:t>НАИМЕНОВАНИЕ</a:t>
                          </a:r>
                          <a:r>
                            <a:rPr lang="ru-RU" sz="2400" baseline="0" dirty="0" smtClean="0">
                              <a:solidFill>
                                <a:schemeClr val="tx1"/>
                              </a:solidFill>
                            </a:rPr>
                            <a:t> ПОКАЗАТЕЛЯ</a:t>
                          </a:r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400" dirty="0" smtClean="0">
                              <a:solidFill>
                                <a:schemeClr val="tx1"/>
                              </a:solidFill>
                            </a:rPr>
                            <a:t>МЕТОДИКА</a:t>
                          </a:r>
                        </a:p>
                        <a:p>
                          <a:pPr algn="ctr"/>
                          <a:r>
                            <a:rPr lang="ru-RU" sz="2400" dirty="0" smtClean="0">
                              <a:solidFill>
                                <a:schemeClr val="tx1"/>
                              </a:solidFill>
                            </a:rPr>
                            <a:t> РАСЧЕТА</a:t>
                          </a:r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400" dirty="0" smtClean="0">
                              <a:solidFill>
                                <a:schemeClr val="tx1"/>
                              </a:solidFill>
                            </a:rPr>
                            <a:t>ХАРАКТЕРИЗУЕТ </a:t>
                          </a:r>
                          <a:endParaRPr lang="ru-RU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/>
                    </a:tc>
                  </a:tr>
                  <a:tr h="701040"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1</a:t>
                          </a:r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ФОНДООТДАЧА</a:t>
                          </a:r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21920" marR="121920">
                        <a:blipFill rotWithShape="1">
                          <a:blip r:embed="rId3"/>
                          <a:stretch>
                            <a:fillRect l="-122199" t="-124348" r="-177590" b="-4826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indent="0">
                            <a:buNone/>
                          </a:pPr>
                          <a:r>
                            <a:rPr lang="ru-RU" sz="2000" b="0" i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сколько дохода приносит 1 тенге стоимости основных фондов</a:t>
                          </a:r>
                        </a:p>
                      </a:txBody>
                      <a:tcPr marL="121920" marR="121920"/>
                    </a:tc>
                  </a:tr>
                  <a:tr h="934847"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2</a:t>
                          </a:r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ФОНДОЕМКОСТЬ</a:t>
                          </a:r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21920" marR="121920">
                        <a:blipFill rotWithShape="1">
                          <a:blip r:embed="rId3"/>
                          <a:stretch>
                            <a:fillRect l="-122199" t="-168627" r="-177590" b="-2627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i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сколько тиын стоимости основных фондов в 1 тенге дохода</a:t>
                          </a:r>
                          <a:endParaRPr lang="ru-RU" sz="2000" dirty="0"/>
                        </a:p>
                      </a:txBody>
                      <a:tcPr marL="121920" marR="121920"/>
                    </a:tc>
                  </a:tr>
                  <a:tr h="1333945"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3</a:t>
                          </a:r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ФОНДО-</a:t>
                          </a:r>
                        </a:p>
                        <a:p>
                          <a:r>
                            <a:rPr lang="ru-RU" sz="2400" dirty="0" smtClean="0"/>
                            <a:t>ВООРУЖЕННОСТЬ</a:t>
                          </a:r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21920" marR="121920">
                        <a:blipFill rotWithShape="1">
                          <a:blip r:embed="rId3"/>
                          <a:stretch>
                            <a:fillRect l="-122199" t="-187671" r="-177590" b="-835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i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размер затрат основных фондов на 1 работника</a:t>
                          </a:r>
                          <a:endParaRPr lang="ru-RU" sz="2000" dirty="0"/>
                        </a:p>
                      </a:txBody>
                      <a:tcPr marL="121920" marR="121920"/>
                    </a:tc>
                  </a:tr>
                  <a:tr h="1005840">
                    <a:tc>
                      <a:txBody>
                        <a:bodyPr/>
                        <a:lstStyle/>
                        <a:p>
                          <a:r>
                            <a:rPr lang="ru-RU" sz="2400" dirty="0" smtClean="0"/>
                            <a:t>4</a:t>
                          </a:r>
                          <a:endParaRPr lang="ru-RU" sz="2400" dirty="0"/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ru-RU" sz="2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ФОНДОРЕНТАБЕЛЬНОСТЬ</a:t>
                          </a:r>
                          <a:endParaRPr lang="ru-RU" sz="2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121920" marR="12192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21920" marR="121920">
                        <a:blipFill rotWithShape="1">
                          <a:blip r:embed="rId3"/>
                          <a:stretch>
                            <a:fillRect l="-122199" t="-381818" r="-177590" b="-1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dirty="0" smtClean="0"/>
                            <a:t>сколько тенге прибыли (от реализации или до налогообложения) приходится на 100 тенге основных фондов</a:t>
                          </a:r>
                          <a:endParaRPr lang="ru-RU" sz="2000" dirty="0"/>
                        </a:p>
                      </a:txBody>
                      <a:tcPr marL="121920" marR="12192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3689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453</Words>
  <Application>Microsoft Office PowerPoint</Application>
  <PresentationFormat>Широкоэкранный</PresentationFormat>
  <Paragraphs>123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Bookman Old Style</vt:lpstr>
      <vt:lpstr>Calibri</vt:lpstr>
      <vt:lpstr>Calibri Light</vt:lpstr>
      <vt:lpstr>Cambria Math</vt:lpstr>
      <vt:lpstr>Times New Roman</vt:lpstr>
      <vt:lpstr>Wingdings</vt:lpstr>
      <vt:lpstr>1_Office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АМОРТИЗАЦИЯ ОСНОВНЫХ ФОНДОВ</vt:lpstr>
      <vt:lpstr>Презентация PowerPoint</vt:lpstr>
      <vt:lpstr>Показатели эффективности использования основных фондов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2016</dc:title>
  <dc:creator>John Custer</dc:creator>
  <cp:lastModifiedBy>Кукиев Абай</cp:lastModifiedBy>
  <cp:revision>90</cp:revision>
  <dcterms:created xsi:type="dcterms:W3CDTF">2016-03-13T21:05:59Z</dcterms:created>
  <dcterms:modified xsi:type="dcterms:W3CDTF">2019-10-21T10:49:19Z</dcterms:modified>
</cp:coreProperties>
</file>